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Default Extension="fntdata" ContentType="application/x-fontdata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</p:sldIdLst>
  <p:sldSz cx="12191695" cy="6908627" type="screen4x3"/>
  <p:notesSz cx="6858000" cy="9144000"/>
  <p:embeddedFontLst>
    <p:embeddedFont>
      <p:font typeface="IBM Plex Sans" pitchFamily="34" charset="0"/>
      <p:regular r:id="rIdFont1"/>
      <p:bold r:id="rIdFont2"/>
    </p:embeddedFont>
    <p:embeddedFont>
      <p:font typeface="Montserrat" pitchFamily="34" charset="0"/>
      <p:regular r:id="rIdFont3"/>
      <p:bold r:id="rIdFont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Font1" Type="http://schemas.openxmlformats.org/officeDocument/2006/relationships/font" Target="fonts/font1.fntdata"/><Relationship Id="rIdFont2" Type="http://schemas.openxmlformats.org/officeDocument/2006/relationships/font" Target="fonts/font2.fntdata"/><Relationship Id="rIdFont3" Type="http://schemas.openxmlformats.org/officeDocument/2006/relationships/font" Target="fonts/font3.fntdata"/><Relationship Id="rIdFont4" Type="http://schemas.openxmlformats.org/officeDocument/2006/relationships/font" Target="fonts/font4.fnt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Вы никогда не задумывались, куда девается лужа во дворе после жаркого дня? Солнце нагревает воду в морях, реках и даже в той самой луже, и она начинает медленно испаряться. Жидкая вода превращается в невидимый водяной пар и поднимается высоко в атмосферу. Это самый настоящий природный насос, который работает без перерывов каждый день. Теперь представьте: весь этот огромный объём невидимого пара куда-то должен деваться наверху, и об этом мы как раз сейчас и поговорим на следующем шаге.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Вы помните, как с лужи исчезала вода? Этот пар поднялся высоко в небо и попал в ледяную ловушку. Там на большой высоте атмосфера очень холодная. Невидимый водяной пар остывает и превращается в миллиарды крошечных капель воды и ледяных кристалликов. Они плотно жмутся друг к другу, образуя пушистые облака, которые плывут над нашими головами. Но что происходит с этими каплями дальше и почему они вдруг падают на землю в виде дождя или снега? Давайте разберем следующий этап.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Помните, как мы только что разбирали, откуда берутся облака? Теперь крошечные капли в них сливаются, становятся всё больше и тяжелее, пока воздух больше не может удерживать их. Это происходит потому, что вода набирает вес и под своей тяжестью устремляется вниз. В зависимости от температуры на улице, мы получаем привычный дождь, пушистый снег или даже ледяной град, барабанящий по крышам. Как только эти капли падают на землю, они сразу начинают свой путь к тому, чтобы снова вернуться в большие водоёмы.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Помните, как после дождя на третьем слайде капли падали на землю? Теперь вода не просто исчезает в почве, а собирается в ручьи и мощные реки, которые несут её обратно в моря и океаны. Так замыкается наш бесконечный природный круг, и всё начинается сначала. Давайте всегда беречь эту удивительную живую воду, ведь без неё наша планета просто не сможет жить.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908627"/>
          </a:xfrm>
          <a:prstGeom prst="rect">
            <a:avLst/>
          </a:prstGeom>
        </p:spPr>
      </p:pic>
      <p:sp>
        <p:nvSpPr>
          <p:cNvPr id="3" name="текст A"/>
          <p:cNvSpPr txBox="1"/>
          <p:nvPr/>
        </p:nvSpPr>
        <p:spPr>
          <a:xfrm>
            <a:off x="380990" y="72305"/>
            <a:ext cx="5841853" cy="6933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4367" b="1" spc="120">
                <a:solidFill>
                  <a:srgbClr val="091C3F"/>
                </a:solidFill>
                <a:latin typeface="IBM Plex Sans"/>
              </a:rPr>
              <a:t>1. Испарение воды</a:t>
            </a:r>
          </a:p>
        </p:txBody>
      </p:sp>
      <p:sp>
        <p:nvSpPr>
          <p:cNvPr id="4" name="текст B"/>
          <p:cNvSpPr txBox="1"/>
          <p:nvPr/>
        </p:nvSpPr>
        <p:spPr>
          <a:xfrm>
            <a:off x="463538" y="995449"/>
            <a:ext cx="4559185" cy="3263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055" b="0" spc="57">
                <a:solidFill>
                  <a:srgbClr val="111E45"/>
                </a:solidFill>
                <a:latin typeface="IBM Plex Sans"/>
              </a:rPr>
              <a:t>Солнечное тепло нагревает воду</a:t>
            </a:r>
          </a:p>
        </p:txBody>
      </p:sp>
      <p:sp>
        <p:nvSpPr>
          <p:cNvPr id="5" name="текст B"/>
          <p:cNvSpPr txBox="1"/>
          <p:nvPr/>
        </p:nvSpPr>
        <p:spPr>
          <a:xfrm>
            <a:off x="444488" y="1331991"/>
            <a:ext cx="5168770" cy="3263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055" b="0" spc="57">
                <a:solidFill>
                  <a:srgbClr val="111E46"/>
                </a:solidFill>
                <a:latin typeface="IBM Plex Sans"/>
              </a:rPr>
              <a:t>в морях, озёрах и реках. Жидкая вода</a:t>
            </a:r>
          </a:p>
        </p:txBody>
      </p:sp>
      <p:sp>
        <p:nvSpPr>
          <p:cNvPr id="6" name="текст B"/>
          <p:cNvSpPr txBox="1"/>
          <p:nvPr/>
        </p:nvSpPr>
        <p:spPr>
          <a:xfrm>
            <a:off x="444488" y="1674882"/>
            <a:ext cx="5676757" cy="3263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055" b="0" spc="57">
                <a:solidFill>
                  <a:srgbClr val="0F1D45"/>
                </a:solidFill>
                <a:latin typeface="IBM Plex Sans"/>
              </a:rPr>
              <a:t>превращается в невидимый водяной пар</a:t>
            </a:r>
          </a:p>
        </p:txBody>
      </p:sp>
      <p:sp>
        <p:nvSpPr>
          <p:cNvPr id="7" name="текст B"/>
          <p:cNvSpPr txBox="1"/>
          <p:nvPr/>
        </p:nvSpPr>
        <p:spPr>
          <a:xfrm>
            <a:off x="444488" y="2017774"/>
            <a:ext cx="4730631" cy="3263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055" b="0" spc="57">
                <a:solidFill>
                  <a:srgbClr val="0F1E46"/>
                </a:solidFill>
                <a:latin typeface="IBM Plex Sans"/>
              </a:rPr>
              <a:t>и поднимается вверх в атмосферу.</a:t>
            </a:r>
          </a:p>
        </p:txBody>
      </p:sp>
      <p:sp>
        <p:nvSpPr>
          <p:cNvPr id="8" name="текст C"/>
          <p:cNvSpPr txBox="1"/>
          <p:nvPr/>
        </p:nvSpPr>
        <p:spPr>
          <a:xfrm>
            <a:off x="1644608" y="2827093"/>
            <a:ext cx="2146246" cy="29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48" b="0" spc="-28">
                <a:solidFill>
                  <a:srgbClr val="0B1F44"/>
                </a:solidFill>
                <a:latin typeface="Montserrat"/>
              </a:rPr>
              <a:t>Источник тепла —</a:t>
            </a:r>
          </a:p>
        </p:txBody>
      </p:sp>
      <p:sp>
        <p:nvSpPr>
          <p:cNvPr id="9" name="текст C"/>
          <p:cNvSpPr txBox="1"/>
          <p:nvPr/>
        </p:nvSpPr>
        <p:spPr>
          <a:xfrm>
            <a:off x="1644608" y="3123758"/>
            <a:ext cx="1066773" cy="29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48" b="0" spc="55">
                <a:solidFill>
                  <a:srgbClr val="0E2043"/>
                </a:solidFill>
                <a:latin typeface="Montserrat"/>
              </a:rPr>
              <a:t>Солнце</a:t>
            </a:r>
          </a:p>
        </p:txBody>
      </p:sp>
      <p:sp>
        <p:nvSpPr>
          <p:cNvPr id="10" name="текст D"/>
          <p:cNvSpPr txBox="1"/>
          <p:nvPr/>
        </p:nvSpPr>
        <p:spPr>
          <a:xfrm>
            <a:off x="1644608" y="3942887"/>
            <a:ext cx="1504912" cy="29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48" b="0" spc="55">
                <a:solidFill>
                  <a:srgbClr val="102045"/>
                </a:solidFill>
                <a:latin typeface="Montserrat"/>
              </a:rPr>
              <a:t>Процесс —</a:t>
            </a:r>
          </a:p>
        </p:txBody>
      </p:sp>
      <p:sp>
        <p:nvSpPr>
          <p:cNvPr id="11" name="текст D"/>
          <p:cNvSpPr txBox="1"/>
          <p:nvPr/>
        </p:nvSpPr>
        <p:spPr>
          <a:xfrm>
            <a:off x="1644608" y="4266729"/>
            <a:ext cx="1523961" cy="29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48" b="0" spc="55">
                <a:solidFill>
                  <a:srgbClr val="0E1D42"/>
                </a:solidFill>
                <a:latin typeface="Montserrat"/>
              </a:rPr>
              <a:t>Испарение</a:t>
            </a:r>
          </a:p>
        </p:txBody>
      </p:sp>
      <p:sp>
        <p:nvSpPr>
          <p:cNvPr id="12" name="текст E"/>
          <p:cNvSpPr txBox="1"/>
          <p:nvPr/>
        </p:nvSpPr>
        <p:spPr>
          <a:xfrm>
            <a:off x="1650958" y="5066809"/>
            <a:ext cx="1644608" cy="29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48" b="0" spc="55">
                <a:solidFill>
                  <a:srgbClr val="111D44"/>
                </a:solidFill>
                <a:latin typeface="Montserrat"/>
              </a:rPr>
              <a:t>Результат —</a:t>
            </a:r>
          </a:p>
        </p:txBody>
      </p:sp>
      <p:sp>
        <p:nvSpPr>
          <p:cNvPr id="13" name="текст E"/>
          <p:cNvSpPr txBox="1"/>
          <p:nvPr/>
        </p:nvSpPr>
        <p:spPr>
          <a:xfrm>
            <a:off x="1650958" y="5397001"/>
            <a:ext cx="1752556" cy="29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48" b="0" spc="55">
                <a:solidFill>
                  <a:srgbClr val="101D45"/>
                </a:solidFill>
                <a:latin typeface="Montserrat"/>
              </a:rPr>
              <a:t>Водяной пар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908627"/>
          </a:xfrm>
          <a:prstGeom prst="rect">
            <a:avLst/>
          </a:prstGeom>
        </p:spPr>
      </p:pic>
      <p:sp>
        <p:nvSpPr>
          <p:cNvPr id="3" name="текст A"/>
          <p:cNvSpPr txBox="1"/>
          <p:nvPr/>
        </p:nvSpPr>
        <p:spPr>
          <a:xfrm>
            <a:off x="323841" y="172067"/>
            <a:ext cx="6546686" cy="6607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4162" b="1" spc="50">
                <a:solidFill>
                  <a:srgbClr val="182442"/>
                </a:solidFill>
                <a:latin typeface="IBM Plex Sans"/>
              </a:rPr>
              <a:t>2. Образование облаков</a:t>
            </a:r>
          </a:p>
        </p:txBody>
      </p:sp>
      <p:sp>
        <p:nvSpPr>
          <p:cNvPr id="4" name="текст B"/>
          <p:cNvSpPr txBox="1"/>
          <p:nvPr/>
        </p:nvSpPr>
        <p:spPr>
          <a:xfrm>
            <a:off x="419089" y="1185188"/>
            <a:ext cx="5492612" cy="2830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782" b="0" spc="54">
                <a:solidFill>
                  <a:srgbClr val="1C2746"/>
                </a:solidFill>
                <a:latin typeface="IBM Plex Sans"/>
              </a:rPr>
              <a:t>Поднимаясь высоко в небо, водяной</a:t>
            </a:r>
          </a:p>
        </p:txBody>
      </p:sp>
      <p:sp>
        <p:nvSpPr>
          <p:cNvPr id="5" name="текст B"/>
          <p:cNvSpPr txBox="1"/>
          <p:nvPr/>
        </p:nvSpPr>
        <p:spPr>
          <a:xfrm>
            <a:off x="393690" y="1591578"/>
            <a:ext cx="5435464" cy="2830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782" b="0" spc="54">
                <a:solidFill>
                  <a:srgbClr val="1C2645"/>
                </a:solidFill>
                <a:latin typeface="IBM Plex Sans"/>
              </a:rPr>
              <a:t>пар охлаждается. Он превращается</a:t>
            </a:r>
          </a:p>
        </p:txBody>
      </p:sp>
      <p:sp>
        <p:nvSpPr>
          <p:cNvPr id="6" name="текст B"/>
          <p:cNvSpPr txBox="1"/>
          <p:nvPr/>
        </p:nvSpPr>
        <p:spPr>
          <a:xfrm>
            <a:off x="419089" y="1978918"/>
            <a:ext cx="3835304" cy="2830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782" b="0" spc="54">
                <a:solidFill>
                  <a:srgbClr val="1C2746"/>
                </a:solidFill>
                <a:latin typeface="IBM Plex Sans"/>
              </a:rPr>
              <a:t>в крошечные капли воды</a:t>
            </a:r>
          </a:p>
        </p:txBody>
      </p:sp>
      <p:sp>
        <p:nvSpPr>
          <p:cNvPr id="7" name="текст B"/>
          <p:cNvSpPr txBox="1"/>
          <p:nvPr/>
        </p:nvSpPr>
        <p:spPr>
          <a:xfrm>
            <a:off x="419089" y="2359908"/>
            <a:ext cx="4413139" cy="2830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782" b="0" spc="54">
                <a:solidFill>
                  <a:srgbClr val="1C2746"/>
                </a:solidFill>
                <a:latin typeface="IBM Plex Sans"/>
              </a:rPr>
              <a:t>и кристаллики льда, которые</a:t>
            </a:r>
          </a:p>
        </p:txBody>
      </p:sp>
      <p:sp>
        <p:nvSpPr>
          <p:cNvPr id="8" name="текст B"/>
          <p:cNvSpPr txBox="1"/>
          <p:nvPr/>
        </p:nvSpPr>
        <p:spPr>
          <a:xfrm>
            <a:off x="380990" y="2747249"/>
            <a:ext cx="4832229" cy="2830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782" b="0" spc="54">
                <a:solidFill>
                  <a:srgbClr val="1D2847"/>
                </a:solidFill>
                <a:latin typeface="IBM Plex Sans"/>
              </a:rPr>
              <a:t>собираются вместе и образуют</a:t>
            </a:r>
          </a:p>
        </p:txBody>
      </p:sp>
      <p:sp>
        <p:nvSpPr>
          <p:cNvPr id="9" name="текст B"/>
          <p:cNvSpPr txBox="1"/>
          <p:nvPr/>
        </p:nvSpPr>
        <p:spPr>
          <a:xfrm>
            <a:off x="419089" y="3133319"/>
            <a:ext cx="1212819" cy="2830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782" b="0" spc="54">
                <a:solidFill>
                  <a:srgbClr val="1C2746"/>
                </a:solidFill>
                <a:latin typeface="IBM Plex Sans"/>
              </a:rPr>
              <a:t>облака.</a:t>
            </a:r>
          </a:p>
        </p:txBody>
      </p:sp>
      <p:sp>
        <p:nvSpPr>
          <p:cNvPr id="10" name="текст C"/>
          <p:cNvSpPr txBox="1"/>
          <p:nvPr/>
        </p:nvSpPr>
        <p:spPr>
          <a:xfrm>
            <a:off x="1530311" y="3844148"/>
            <a:ext cx="3911502" cy="31853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006" b="0" spc="60">
                <a:solidFill>
                  <a:srgbClr val="1A2542"/>
                </a:solidFill>
                <a:latin typeface="Montserrat"/>
              </a:rPr>
              <a:t>Высота — Холодная атмосфера</a:t>
            </a:r>
          </a:p>
        </p:txBody>
      </p:sp>
      <p:sp>
        <p:nvSpPr>
          <p:cNvPr id="11" name="текст D"/>
          <p:cNvSpPr txBox="1"/>
          <p:nvPr/>
        </p:nvSpPr>
        <p:spPr>
          <a:xfrm>
            <a:off x="1549361" y="4688677"/>
            <a:ext cx="3651158" cy="31853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006" b="0" spc="60">
                <a:solidFill>
                  <a:srgbClr val="1B2846"/>
                </a:solidFill>
                <a:latin typeface="Montserrat"/>
              </a:rPr>
              <a:t>Превращение — Охлаждение</a:t>
            </a:r>
          </a:p>
        </p:txBody>
      </p:sp>
      <p:sp>
        <p:nvSpPr>
          <p:cNvPr id="12" name="текст D"/>
          <p:cNvSpPr txBox="1"/>
          <p:nvPr/>
        </p:nvSpPr>
        <p:spPr>
          <a:xfrm>
            <a:off x="1543011" y="4982943"/>
            <a:ext cx="1657308" cy="3157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988" b="0" spc="60">
                <a:solidFill>
                  <a:srgbClr val="1B2844"/>
                </a:solidFill>
                <a:latin typeface="Montserrat"/>
              </a:rPr>
              <a:t>пара в капли</a:t>
            </a:r>
          </a:p>
        </p:txBody>
      </p:sp>
      <p:sp>
        <p:nvSpPr>
          <p:cNvPr id="13" name="текст E"/>
          <p:cNvSpPr txBox="1"/>
          <p:nvPr/>
        </p:nvSpPr>
        <p:spPr>
          <a:xfrm>
            <a:off x="1549361" y="5808290"/>
            <a:ext cx="2228794" cy="3221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029" b="0" spc="60">
                <a:solidFill>
                  <a:srgbClr val="1C2647"/>
                </a:solidFill>
                <a:latin typeface="Montserrat"/>
              </a:rPr>
              <a:t>Объект — Облака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908627"/>
          </a:xfrm>
          <a:prstGeom prst="rect">
            <a:avLst/>
          </a:prstGeom>
        </p:spPr>
      </p:pic>
      <p:sp>
        <p:nvSpPr>
          <p:cNvPr id="3" name="текст A"/>
          <p:cNvSpPr txBox="1"/>
          <p:nvPr/>
        </p:nvSpPr>
        <p:spPr>
          <a:xfrm>
            <a:off x="241293" y="157662"/>
            <a:ext cx="6502237" cy="61175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3853" b="1" spc="118">
                <a:solidFill>
                  <a:srgbClr val="07233B"/>
                </a:solidFill>
                <a:latin typeface="IBM Plex Sans"/>
              </a:rPr>
              <a:t>3. Выпадение осадков</a:t>
            </a:r>
          </a:p>
        </p:txBody>
      </p:sp>
      <p:sp>
        <p:nvSpPr>
          <p:cNvPr id="4" name="текст B"/>
          <p:cNvSpPr txBox="1"/>
          <p:nvPr/>
        </p:nvSpPr>
        <p:spPr>
          <a:xfrm>
            <a:off x="323841" y="1356634"/>
            <a:ext cx="4463938" cy="2830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782" b="0" spc="54">
                <a:solidFill>
                  <a:srgbClr val="0C2744"/>
                </a:solidFill>
                <a:latin typeface="IBM Plex Sans"/>
              </a:rPr>
              <a:t>В облаках капли воды становятся</a:t>
            </a:r>
          </a:p>
        </p:txBody>
      </p:sp>
      <p:sp>
        <p:nvSpPr>
          <p:cNvPr id="5" name="текст B"/>
          <p:cNvSpPr txBox="1"/>
          <p:nvPr/>
        </p:nvSpPr>
        <p:spPr>
          <a:xfrm>
            <a:off x="298442" y="1699525"/>
            <a:ext cx="4457588" cy="2830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782" b="0" spc="54">
                <a:solidFill>
                  <a:srgbClr val="0E2947"/>
                </a:solidFill>
                <a:latin typeface="IBM Plex Sans"/>
              </a:rPr>
              <a:t>всё больше и тяжелее. Когда они</a:t>
            </a:r>
          </a:p>
        </p:txBody>
      </p:sp>
      <p:sp>
        <p:nvSpPr>
          <p:cNvPr id="6" name="текст B"/>
          <p:cNvSpPr txBox="1"/>
          <p:nvPr/>
        </p:nvSpPr>
        <p:spPr>
          <a:xfrm>
            <a:off x="323841" y="2042416"/>
            <a:ext cx="4546486" cy="2830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782" b="0" spc="54">
                <a:solidFill>
                  <a:srgbClr val="0D2744"/>
                </a:solidFill>
                <a:latin typeface="IBM Plex Sans"/>
              </a:rPr>
              <a:t>уже не могут держаться в воздухе,</a:t>
            </a:r>
          </a:p>
        </p:txBody>
      </p:sp>
      <p:sp>
        <p:nvSpPr>
          <p:cNvPr id="7" name="текст B"/>
          <p:cNvSpPr txBox="1"/>
          <p:nvPr/>
        </p:nvSpPr>
        <p:spPr>
          <a:xfrm>
            <a:off x="342891" y="2353559"/>
            <a:ext cx="3809904" cy="2830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782" b="0" spc="54">
                <a:solidFill>
                  <a:srgbClr val="0C2643"/>
                </a:solidFill>
                <a:latin typeface="IBM Plex Sans"/>
              </a:rPr>
              <a:t>они падают на землю в виде</a:t>
            </a:r>
          </a:p>
        </p:txBody>
      </p:sp>
      <p:sp>
        <p:nvSpPr>
          <p:cNvPr id="8" name="текст B"/>
          <p:cNvSpPr txBox="1"/>
          <p:nvPr/>
        </p:nvSpPr>
        <p:spPr>
          <a:xfrm>
            <a:off x="323841" y="2696450"/>
            <a:ext cx="3181270" cy="2830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782" b="0" spc="54">
                <a:solidFill>
                  <a:srgbClr val="0D2643"/>
                </a:solidFill>
                <a:latin typeface="IBM Plex Sans"/>
              </a:rPr>
              <a:t>дождя, снега или града.</a:t>
            </a:r>
          </a:p>
        </p:txBody>
      </p:sp>
      <p:sp>
        <p:nvSpPr>
          <p:cNvPr id="9" name="текст C"/>
          <p:cNvSpPr txBox="1"/>
          <p:nvPr/>
        </p:nvSpPr>
        <p:spPr>
          <a:xfrm>
            <a:off x="1371565" y="3837082"/>
            <a:ext cx="2603434" cy="3174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000" b="0" spc="-27">
                <a:solidFill>
                  <a:srgbClr val="0C2744"/>
                </a:solidFill>
                <a:latin typeface="Montserrat"/>
              </a:rPr>
              <a:t>Утяжеление капель</a:t>
            </a:r>
          </a:p>
        </p:txBody>
      </p:sp>
      <p:sp>
        <p:nvSpPr>
          <p:cNvPr id="10" name="текст D"/>
          <p:cNvSpPr txBox="1"/>
          <p:nvPr/>
        </p:nvSpPr>
        <p:spPr>
          <a:xfrm>
            <a:off x="1384265" y="4643257"/>
            <a:ext cx="2343091" cy="3174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000" b="0" spc="-30">
                <a:solidFill>
                  <a:srgbClr val="0F82D9"/>
                </a:solidFill>
                <a:latin typeface="Montserrat"/>
              </a:rPr>
              <a:t>Формы осадков —</a:t>
            </a:r>
          </a:p>
        </p:txBody>
      </p:sp>
      <p:sp>
        <p:nvSpPr>
          <p:cNvPr id="11" name="текст D"/>
          <p:cNvSpPr txBox="1"/>
          <p:nvPr/>
        </p:nvSpPr>
        <p:spPr>
          <a:xfrm>
            <a:off x="1371565" y="4967099"/>
            <a:ext cx="2387540" cy="3174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000" b="0" spc="18">
                <a:solidFill>
                  <a:srgbClr val="0E2946"/>
                </a:solidFill>
                <a:latin typeface="Montserrat"/>
              </a:rPr>
              <a:t>Дождь, снег, град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908627"/>
          </a:xfrm>
          <a:prstGeom prst="rect">
            <a:avLst/>
          </a:prstGeom>
        </p:spPr>
      </p:pic>
      <p:sp>
        <p:nvSpPr>
          <p:cNvPr id="3" name="текст A"/>
          <p:cNvSpPr txBox="1"/>
          <p:nvPr/>
        </p:nvSpPr>
        <p:spPr>
          <a:xfrm>
            <a:off x="323841" y="98216"/>
            <a:ext cx="8375440" cy="6199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3904" b="1" spc="83">
                <a:solidFill>
                  <a:srgbClr val="061433"/>
                </a:solidFill>
                <a:latin typeface="IBM Plex Sans"/>
              </a:rPr>
              <a:t>4. Возвращение воды в водоёмы</a:t>
            </a:r>
          </a:p>
        </p:txBody>
      </p:sp>
      <p:sp>
        <p:nvSpPr>
          <p:cNvPr id="4" name="текст B"/>
          <p:cNvSpPr txBox="1"/>
          <p:nvPr/>
        </p:nvSpPr>
        <p:spPr>
          <a:xfrm>
            <a:off x="374640" y="906551"/>
            <a:ext cx="4692532" cy="3263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055" b="0" spc="57">
                <a:solidFill>
                  <a:srgbClr val="0D173D"/>
                </a:solidFill>
                <a:latin typeface="IBM Plex Sans"/>
              </a:rPr>
              <a:t>Часть выпавшей воды впитывается</a:t>
            </a:r>
          </a:p>
        </p:txBody>
      </p:sp>
      <p:sp>
        <p:nvSpPr>
          <p:cNvPr id="5" name="текст B"/>
          <p:cNvSpPr txBox="1"/>
          <p:nvPr/>
        </p:nvSpPr>
        <p:spPr>
          <a:xfrm>
            <a:off x="380990" y="1249443"/>
            <a:ext cx="5308467" cy="3263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055" b="0" spc="57">
                <a:solidFill>
                  <a:srgbClr val="0E173D"/>
                </a:solidFill>
                <a:latin typeface="IBM Plex Sans"/>
              </a:rPr>
              <a:t>в почву и питает растения. Другая часть</a:t>
            </a:r>
          </a:p>
        </p:txBody>
      </p:sp>
      <p:sp>
        <p:nvSpPr>
          <p:cNvPr id="6" name="текст B"/>
          <p:cNvSpPr txBox="1"/>
          <p:nvPr/>
        </p:nvSpPr>
        <p:spPr>
          <a:xfrm>
            <a:off x="368290" y="1573285"/>
            <a:ext cx="4717931" cy="3263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055" b="0" spc="57">
                <a:solidFill>
                  <a:srgbClr val="0D163B"/>
                </a:solidFill>
                <a:latin typeface="IBM Plex Sans"/>
              </a:rPr>
              <a:t>стекает по ручьям и рекам обратно</a:t>
            </a:r>
          </a:p>
        </p:txBody>
      </p:sp>
      <p:sp>
        <p:nvSpPr>
          <p:cNvPr id="7" name="текст B"/>
          <p:cNvSpPr txBox="1"/>
          <p:nvPr/>
        </p:nvSpPr>
        <p:spPr>
          <a:xfrm>
            <a:off x="387340" y="1889589"/>
            <a:ext cx="4044848" cy="3355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113" b="0" spc="57">
                <a:solidFill>
                  <a:srgbClr val="0D173C"/>
                </a:solidFill>
                <a:latin typeface="IBM Plex Sans"/>
              </a:rPr>
              <a:t>в моря и океаны, и круговорот</a:t>
            </a:r>
          </a:p>
        </p:txBody>
      </p:sp>
      <p:sp>
        <p:nvSpPr>
          <p:cNvPr id="8" name="текст B"/>
          <p:cNvSpPr txBox="1"/>
          <p:nvPr/>
        </p:nvSpPr>
        <p:spPr>
          <a:xfrm>
            <a:off x="400039" y="2302233"/>
            <a:ext cx="2730431" cy="28213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777" b="0" spc="57">
                <a:solidFill>
                  <a:srgbClr val="0E173C"/>
                </a:solidFill>
                <a:latin typeface="IBM Plex Sans"/>
              </a:rPr>
              <a:t>начинается сначала.</a:t>
            </a:r>
          </a:p>
        </p:txBody>
      </p:sp>
      <p:sp>
        <p:nvSpPr>
          <p:cNvPr id="9" name="текст C"/>
          <p:cNvSpPr txBox="1"/>
          <p:nvPr/>
        </p:nvSpPr>
        <p:spPr>
          <a:xfrm>
            <a:off x="1384265" y="2875484"/>
            <a:ext cx="2584385" cy="2879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13" b="0" spc="51">
                <a:solidFill>
                  <a:srgbClr val="0D1A3C"/>
                </a:solidFill>
                <a:latin typeface="Montserrat"/>
              </a:rPr>
              <a:t>Движение — Сток рек</a:t>
            </a:r>
          </a:p>
        </p:txBody>
      </p:sp>
      <p:sp>
        <p:nvSpPr>
          <p:cNvPr id="10" name="текст C"/>
          <p:cNvSpPr txBox="1"/>
          <p:nvPr/>
        </p:nvSpPr>
        <p:spPr>
          <a:xfrm>
            <a:off x="1371565" y="3165594"/>
            <a:ext cx="1936701" cy="2905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29" b="0" spc="51">
                <a:solidFill>
                  <a:srgbClr val="0F1D40"/>
                </a:solidFill>
                <a:latin typeface="Montserrat"/>
              </a:rPr>
              <a:t>и грунтовых вод</a:t>
            </a:r>
          </a:p>
        </p:txBody>
      </p:sp>
      <p:sp>
        <p:nvSpPr>
          <p:cNvPr id="11" name="текст D"/>
          <p:cNvSpPr txBox="1"/>
          <p:nvPr/>
        </p:nvSpPr>
        <p:spPr>
          <a:xfrm>
            <a:off x="1390615" y="3880851"/>
            <a:ext cx="1866853" cy="2773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747" b="0" spc="-26">
                <a:solidFill>
                  <a:srgbClr val="17304A"/>
                </a:solidFill>
                <a:latin typeface="Montserrat"/>
              </a:rPr>
              <a:t>Конечная точка —</a:t>
            </a:r>
          </a:p>
        </p:txBody>
      </p:sp>
      <p:sp>
        <p:nvSpPr>
          <p:cNvPr id="12" name="текст D"/>
          <p:cNvSpPr txBox="1"/>
          <p:nvPr/>
        </p:nvSpPr>
        <p:spPr>
          <a:xfrm>
            <a:off x="1371565" y="4139102"/>
            <a:ext cx="1790655" cy="2879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13" b="0" spc="51">
                <a:solidFill>
                  <a:srgbClr val="1E3A54"/>
                </a:solidFill>
                <a:latin typeface="Montserrat"/>
              </a:rPr>
              <a:t>Моря и океаны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