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Default Extension="fntdata" ContentType="application/x-fontdata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695" cy="6908627" type="screen4x3"/>
  <p:notesSz cx="6858000" cy="9144000"/>
  <p:embeddedFontLst>
    <p:embeddedFont>
      <p:font typeface="Inter" pitchFamily="34" charset="0"/>
      <p:regular r:id="rIdFont1"/>
      <p:bold r:id="rIdFont2"/>
    </p:embeddedFont>
    <p:embeddedFont>
      <p:font typeface="IBM Plex Sans" pitchFamily="34" charset="0"/>
      <p:regular r:id="rIdFont3"/>
      <p:bold r:id="rIdFont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Font1" Type="http://schemas.openxmlformats.org/officeDocument/2006/relationships/font" Target="fonts/font1.fntdata"/><Relationship Id="rIdFont2" Type="http://schemas.openxmlformats.org/officeDocument/2006/relationships/font" Target="fonts/font2.fntdata"/><Relationship Id="rIdFont3" Type="http://schemas.openxmlformats.org/officeDocument/2006/relationships/font" Target="fonts/font3.fntdata"/><Relationship Id="rIdFont4" Type="http://schemas.openxmlformats.org/officeDocument/2006/relationships/font" Target="fonts/font4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Вы помните этот момент, когда пытаешься записаться на кружок или тренировку, а расписание разбросано по разным чатам и таблицам? Представьте веб-сервис нашей творческой мастерской, где вся запись собрана в одном интерфейсе. Я разработал концепцию, которая разделяет роли: посетитель выбирает занятие и оставляет заявку всего за пару кликов, а администратор ведёт единое расписание и подтверждает слоты без путаницы и пересечений. Это учебный проект, который решает вечную проблему хаоса в графике. А как именно мы переходим от ручной сверки к этой единой системе, я покажу прямо сейчас.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Помните наш прошлый разговор про запись без пересечений? Сегодня я покажу, как мы к ней придем. Сейчас наш администратор вручную сверяет кучу сообщений в чатах и пытается понять, остались ли свободные места. Из-за этого хаоса неизбежны ошибки, когда два человека записываются на одно время. Наша цель проста и понятна — собрать все заявки и единое расписание в одном удобном интерфейсе. Посетитель сможет сам выбрать занятие, а администратор — подтвердить его в два клика, забыв про бесконечные таблицы и блокноты. Давайте посмотрим подробнее, как именно посетитель записывается на занятие.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Помните ту боль, когда мы вручную сверяли блокноты и чаты? Теперь сценарий записи стал простым и прозрачным для каждого посетителя. Сначала человек заходит на сайт, выбирает удобную дату и нужное занятие. Сразу после этого он видит живое число свободных мест, оставляет заявку и мгновенно получает подтверждение на экран. Вся эта информация бережно сохраняется в системе со своим статусом, а администратор легко управляет расписанием в одном окне, подтверждая бронь. Такой подход полностью убирает путаницу в графике и экономит время обеим сторонам. Давайте теперь заглянем под капот и разберёмся, как именно задумано наше решение.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Помните, мы только что разбирали, как именно посетитель отправляет форму записи? Теперь давайте заглянем «под капот» и посмотрим, как это устроено технически. Вся архитектура построена на трёх китах: простой веб-интерфейс, промежуточный API и надёжная база данных. Чтобы система не рухнула от двойного бронирования в одну секунду, мы объединили проверку свободных мест и создание заявки в одну неделимую транзакцию. Данные о занятии, времени и статусе заявки обрабатываются мгновенно, а права администратора строго отделены от возможностей обычного гостя. Перед тем как перейти к демонстрации, я покажу наш план проверки этой архитектуры в боевых условиях.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Помните наш прошлый разговор о том, как задумано решение? Теперь я покажу сам план проверки нашей концепции. Всего мы выделили четыре критических сценария, которые обязательно протестируем перед запуском. Первый — что будет, если запись последняя, а заявка приходит сверху: система не должна допустить переполнения. Второй — два одновременных запроса на одно и то же место, чтобы проверить, как алгоритм справляется с конкуренцией. Третий — стандартная отмена заявки с корректным изменением её статуса. И четвёртый сценарий — попытка обычного посетителя добраться до административных действий, чтобы убедиться в строгом разделении прав. Сразу оговорюсь: это исключительно план предстоящих испытаний, и готовых результатов мы пока не заявляем. А дальше мы подробно обсудим, что именно в итоге даст наш проект и какие шаги намечены на будущее.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Помните наш план проверки? Теперь давайте подведем итог и обсудим, что именно даст этот проект и куда мы движемся дальше. Главный результат нашей концепции предельно прост — это удобная и понятная цифровая запись на занятия в творческой мастерской, которая избавит нас от привычного хаоса и переполнения групп. Сервис пока не реализован, поэтому мы не обещаем заоблачных метрик эффективности, но четко понимаем следующий шаг. Впереди у нас техническая реализация и самые важные испытания: мы проверим реальную вместимость системы, одновременные заявки, отмены и права доступа. Давайте сделаем этот первый шаг вместе и проверим концепцию на практике.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412739" y="743494"/>
            <a:ext cx="7302317" cy="7210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542" b="1" spc="9">
                <a:solidFill>
                  <a:srgbClr val="040404"/>
                </a:solidFill>
                <a:latin typeface="Inter"/>
              </a:rPr>
              <a:t>Запись без пересечений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533386" y="1750674"/>
            <a:ext cx="1911302" cy="2868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51">
                <a:solidFill>
                  <a:srgbClr val="0F0F0F"/>
                </a:solidFill>
                <a:latin typeface="Inter"/>
              </a:rPr>
              <a:t>Учебный проект</a:t>
            </a:r>
          </a:p>
        </p:txBody>
      </p:sp>
      <p:sp>
        <p:nvSpPr>
          <p:cNvPr id="5" name="текст B"/>
          <p:cNvSpPr txBox="1"/>
          <p:nvPr/>
        </p:nvSpPr>
        <p:spPr>
          <a:xfrm>
            <a:off x="527036" y="2055466"/>
            <a:ext cx="5143371" cy="2868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51">
                <a:solidFill>
                  <a:srgbClr val="0D0D0D"/>
                </a:solidFill>
                <a:latin typeface="Inter"/>
              </a:rPr>
              <a:t>Веб-сервис записи в творческую мастерскую</a:t>
            </a:r>
          </a:p>
        </p:txBody>
      </p:sp>
      <p:sp>
        <p:nvSpPr>
          <p:cNvPr id="6" name="текст B"/>
          <p:cNvSpPr txBox="1"/>
          <p:nvPr/>
        </p:nvSpPr>
        <p:spPr>
          <a:xfrm>
            <a:off x="520686" y="2360258"/>
            <a:ext cx="6216494" cy="2868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51">
                <a:solidFill>
                  <a:srgbClr val="0D0E0D"/>
                </a:solidFill>
                <a:latin typeface="Inter"/>
              </a:rPr>
              <a:t>Запись на занятия и тренировки — в одном интерфейсе</a:t>
            </a:r>
          </a:p>
        </p:txBody>
      </p:sp>
      <p:sp>
        <p:nvSpPr>
          <p:cNvPr id="7" name="текст C"/>
          <p:cNvSpPr txBox="1"/>
          <p:nvPr/>
        </p:nvSpPr>
        <p:spPr>
          <a:xfrm>
            <a:off x="533386" y="2816074"/>
            <a:ext cx="3708307" cy="2301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9" b="0" spc="-22">
                <a:solidFill>
                  <a:srgbClr val="7D7D7D"/>
                </a:solidFill>
                <a:latin typeface="Inter"/>
              </a:rPr>
              <a:t>Концепция, не реализованный сервис</a:t>
            </a:r>
          </a:p>
        </p:txBody>
      </p:sp>
      <p:sp>
        <p:nvSpPr>
          <p:cNvPr id="8" name="текст F"/>
          <p:cNvSpPr txBox="1"/>
          <p:nvPr/>
        </p:nvSpPr>
        <p:spPr>
          <a:xfrm>
            <a:off x="1568410" y="3899418"/>
            <a:ext cx="1581110" cy="2695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98" b="0" spc="51">
                <a:solidFill>
                  <a:srgbClr val="080808"/>
                </a:solidFill>
                <a:latin typeface="Inter"/>
              </a:rPr>
              <a:t>Посетитель —</a:t>
            </a:r>
          </a:p>
        </p:txBody>
      </p:sp>
      <p:sp>
        <p:nvSpPr>
          <p:cNvPr id="9" name="текст F"/>
          <p:cNvSpPr txBox="1"/>
          <p:nvPr/>
        </p:nvSpPr>
        <p:spPr>
          <a:xfrm>
            <a:off x="1562060" y="4182663"/>
            <a:ext cx="3854353" cy="2868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-19">
                <a:solidFill>
                  <a:srgbClr val="151616"/>
                </a:solidFill>
                <a:latin typeface="Inter"/>
              </a:rPr>
              <a:t>Выбирает занятие и оставляет заявку</a:t>
            </a:r>
          </a:p>
        </p:txBody>
      </p:sp>
      <p:sp>
        <p:nvSpPr>
          <p:cNvPr id="10" name="текст G"/>
          <p:cNvSpPr txBox="1"/>
          <p:nvPr/>
        </p:nvSpPr>
        <p:spPr>
          <a:xfrm>
            <a:off x="1562060" y="4887495"/>
            <a:ext cx="2070048" cy="2868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51">
                <a:solidFill>
                  <a:srgbClr val="070707"/>
                </a:solidFill>
                <a:latin typeface="Inter"/>
              </a:rPr>
              <a:t>Администратор —</a:t>
            </a:r>
          </a:p>
        </p:txBody>
      </p:sp>
      <p:sp>
        <p:nvSpPr>
          <p:cNvPr id="11" name="текст G"/>
          <p:cNvSpPr txBox="1"/>
          <p:nvPr/>
        </p:nvSpPr>
        <p:spPr>
          <a:xfrm>
            <a:off x="1555711" y="5198637"/>
            <a:ext cx="4425839" cy="2868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11">
                <a:solidFill>
                  <a:srgbClr val="141414"/>
                </a:solidFill>
                <a:latin typeface="Inter"/>
              </a:rPr>
              <a:t>Ведёт расписание и подтверждает заявки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298442" y="87881"/>
            <a:ext cx="9899402" cy="7619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800" b="1" spc="58">
                <a:solidFill>
                  <a:srgbClr val="050404"/>
                </a:solidFill>
                <a:latin typeface="Inter"/>
              </a:rPr>
              <a:t>От ручной сверки — к единому</a:t>
            </a:r>
          </a:p>
        </p:txBody>
      </p:sp>
      <p:sp>
        <p:nvSpPr>
          <p:cNvPr id="4" name="текст A"/>
          <p:cNvSpPr txBox="1"/>
          <p:nvPr/>
        </p:nvSpPr>
        <p:spPr>
          <a:xfrm>
            <a:off x="349241" y="760964"/>
            <a:ext cx="3981350" cy="7619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800" b="1" spc="144">
                <a:solidFill>
                  <a:srgbClr val="050504"/>
                </a:solidFill>
                <a:latin typeface="Inter"/>
              </a:rPr>
              <a:t>интерфейсу</a:t>
            </a:r>
          </a:p>
        </p:txBody>
      </p:sp>
      <p:sp>
        <p:nvSpPr>
          <p:cNvPr id="5" name="текст B"/>
          <p:cNvSpPr txBox="1"/>
          <p:nvPr/>
        </p:nvSpPr>
        <p:spPr>
          <a:xfrm>
            <a:off x="438139" y="1961897"/>
            <a:ext cx="2298642" cy="3113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61" b="0" spc="-30">
                <a:solidFill>
                  <a:srgbClr val="080808"/>
                </a:solidFill>
                <a:latin typeface="Inter"/>
              </a:rPr>
              <a:t>Проблема и цель</a:t>
            </a:r>
          </a:p>
        </p:txBody>
      </p:sp>
      <p:sp>
        <p:nvSpPr>
          <p:cNvPr id="6" name="текст C"/>
          <p:cNvSpPr txBox="1"/>
          <p:nvPr/>
        </p:nvSpPr>
        <p:spPr>
          <a:xfrm>
            <a:off x="444488" y="2387683"/>
            <a:ext cx="3308267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25">
                <a:solidFill>
                  <a:srgbClr val="181818"/>
                </a:solidFill>
                <a:latin typeface="Inter"/>
              </a:rPr>
              <a:t>Сейчас администратор вручную</a:t>
            </a:r>
          </a:p>
        </p:txBody>
      </p:sp>
      <p:sp>
        <p:nvSpPr>
          <p:cNvPr id="7" name="текст C"/>
          <p:cNvSpPr txBox="1"/>
          <p:nvPr/>
        </p:nvSpPr>
        <p:spPr>
          <a:xfrm>
            <a:off x="444488" y="2654376"/>
            <a:ext cx="4089297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25">
                <a:solidFill>
                  <a:srgbClr val="151515"/>
                </a:solidFill>
                <a:latin typeface="Inter"/>
              </a:rPr>
              <a:t>сверяет сообщения и свободные места.</a:t>
            </a:r>
          </a:p>
        </p:txBody>
      </p:sp>
      <p:sp>
        <p:nvSpPr>
          <p:cNvPr id="8" name="текст C"/>
          <p:cNvSpPr txBox="1"/>
          <p:nvPr/>
        </p:nvSpPr>
        <p:spPr>
          <a:xfrm>
            <a:off x="438139" y="2927419"/>
            <a:ext cx="3638458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25">
                <a:solidFill>
                  <a:srgbClr val="151515"/>
                </a:solidFill>
                <a:latin typeface="Inter"/>
              </a:rPr>
              <a:t>Из-за этого возможны пересечения</a:t>
            </a:r>
          </a:p>
        </p:txBody>
      </p:sp>
      <p:sp>
        <p:nvSpPr>
          <p:cNvPr id="9" name="текст C"/>
          <p:cNvSpPr txBox="1"/>
          <p:nvPr/>
        </p:nvSpPr>
        <p:spPr>
          <a:xfrm>
            <a:off x="444488" y="3156013"/>
            <a:ext cx="958826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15">
                <a:solidFill>
                  <a:srgbClr val="151515"/>
                </a:solidFill>
                <a:latin typeface="Inter"/>
              </a:rPr>
              <a:t>записей.</a:t>
            </a:r>
          </a:p>
        </p:txBody>
      </p:sp>
      <p:sp>
        <p:nvSpPr>
          <p:cNvPr id="10" name="текст D"/>
          <p:cNvSpPr txBox="1"/>
          <p:nvPr/>
        </p:nvSpPr>
        <p:spPr>
          <a:xfrm>
            <a:off x="438139" y="3600502"/>
            <a:ext cx="3778155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25">
                <a:solidFill>
                  <a:srgbClr val="171817"/>
                </a:solidFill>
                <a:latin typeface="Inter"/>
              </a:rPr>
              <a:t>Цель проекта — собрать расписание</a:t>
            </a:r>
          </a:p>
        </p:txBody>
      </p:sp>
      <p:sp>
        <p:nvSpPr>
          <p:cNvPr id="11" name="текст D"/>
          <p:cNvSpPr txBox="1"/>
          <p:nvPr/>
        </p:nvSpPr>
        <p:spPr>
          <a:xfrm>
            <a:off x="438139" y="3867196"/>
            <a:ext cx="3130471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12">
                <a:solidFill>
                  <a:srgbClr val="161616"/>
                </a:solidFill>
                <a:latin typeface="Inter"/>
              </a:rPr>
              <a:t>и заявки в одном интерфейсе.</a:t>
            </a:r>
          </a:p>
        </p:txBody>
      </p:sp>
      <p:sp>
        <p:nvSpPr>
          <p:cNvPr id="12" name="текст E"/>
          <p:cNvSpPr txBox="1"/>
          <p:nvPr/>
        </p:nvSpPr>
        <p:spPr>
          <a:xfrm>
            <a:off x="438139" y="4273585"/>
            <a:ext cx="3365415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24">
                <a:solidFill>
                  <a:srgbClr val="171717"/>
                </a:solidFill>
                <a:latin typeface="Inter"/>
              </a:rPr>
              <a:t>Участники: посетитель выбирает</a:t>
            </a:r>
          </a:p>
        </p:txBody>
      </p:sp>
      <p:sp>
        <p:nvSpPr>
          <p:cNvPr id="13" name="текст E"/>
          <p:cNvSpPr txBox="1"/>
          <p:nvPr/>
        </p:nvSpPr>
        <p:spPr>
          <a:xfrm>
            <a:off x="438139" y="4546629"/>
            <a:ext cx="3193970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8">
                <a:solidFill>
                  <a:srgbClr val="141413"/>
                </a:solidFill>
                <a:latin typeface="Inter"/>
              </a:rPr>
              <a:t>занятие; администратор ведёт</a:t>
            </a:r>
          </a:p>
        </p:txBody>
      </p:sp>
      <p:sp>
        <p:nvSpPr>
          <p:cNvPr id="14" name="текст E"/>
          <p:cNvSpPr txBox="1"/>
          <p:nvPr/>
        </p:nvSpPr>
        <p:spPr>
          <a:xfrm>
            <a:off x="444488" y="4826022"/>
            <a:ext cx="3746406" cy="26224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652" b="0" spc="-14">
                <a:solidFill>
                  <a:srgbClr val="121212"/>
                </a:solidFill>
                <a:latin typeface="Inter"/>
              </a:rPr>
              <a:t>расписание и подтверждает заявки.</a:t>
            </a:r>
          </a:p>
        </p:txBody>
      </p:sp>
      <p:sp>
        <p:nvSpPr>
          <p:cNvPr id="15" name="текст F"/>
          <p:cNvSpPr txBox="1"/>
          <p:nvPr/>
        </p:nvSpPr>
        <p:spPr>
          <a:xfrm>
            <a:off x="4616334" y="5040590"/>
            <a:ext cx="3435264" cy="2216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395" b="0" spc="-21">
                <a:solidFill>
                  <a:srgbClr val="1A1A1A"/>
                </a:solidFill>
                <a:latin typeface="Inter"/>
              </a:rPr>
              <a:t>Сейчас — Сообщения → ручная сверка</a:t>
            </a:r>
          </a:p>
        </p:txBody>
      </p:sp>
      <p:sp>
        <p:nvSpPr>
          <p:cNvPr id="16" name="текст G"/>
          <p:cNvSpPr txBox="1"/>
          <p:nvPr/>
        </p:nvSpPr>
        <p:spPr>
          <a:xfrm>
            <a:off x="9270768" y="5075961"/>
            <a:ext cx="2381190" cy="1958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233" b="0" spc="-19">
                <a:solidFill>
                  <a:srgbClr val="231D1D"/>
                </a:solidFill>
                <a:latin typeface="IBM Plex Sans"/>
              </a:rPr>
              <a:t>Риск — Пересечение записей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323841" y="452759"/>
            <a:ext cx="8826279" cy="51624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3252" b="1" spc="98">
                <a:solidFill>
                  <a:srgbClr val="050505"/>
                </a:solidFill>
                <a:latin typeface="Inter"/>
              </a:rPr>
              <a:t>Как посетитель записывается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380990" y="1919615"/>
            <a:ext cx="2209744" cy="2785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754" b="1" spc="53">
                <a:solidFill>
                  <a:srgbClr val="1F2D39"/>
                </a:solidFill>
                <a:latin typeface="Inter"/>
              </a:rPr>
              <a:t>Сценарий записи</a:t>
            </a:r>
          </a:p>
        </p:txBody>
      </p:sp>
      <p:sp>
        <p:nvSpPr>
          <p:cNvPr id="5" name="текст G"/>
          <p:cNvSpPr txBox="1"/>
          <p:nvPr/>
        </p:nvSpPr>
        <p:spPr>
          <a:xfrm>
            <a:off x="380990" y="2349651"/>
            <a:ext cx="3733706" cy="2293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5" b="0" spc="19">
                <a:solidFill>
                  <a:srgbClr val="303A43"/>
                </a:solidFill>
                <a:latin typeface="Inter"/>
              </a:rPr>
              <a:t>1. Посетитель выбирает дату и занятие.</a:t>
            </a:r>
          </a:p>
        </p:txBody>
      </p:sp>
      <p:sp>
        <p:nvSpPr>
          <p:cNvPr id="6" name="текст H"/>
          <p:cNvSpPr txBox="1"/>
          <p:nvPr/>
        </p:nvSpPr>
        <p:spPr>
          <a:xfrm>
            <a:off x="387340" y="2629044"/>
            <a:ext cx="3022524" cy="2293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5" b="0" spc="13">
                <a:solidFill>
                  <a:srgbClr val="39434C"/>
                </a:solidFill>
                <a:latin typeface="Inter"/>
              </a:rPr>
              <a:t>2. Видит число свободных мест.</a:t>
            </a:r>
          </a:p>
        </p:txBody>
      </p:sp>
      <p:sp>
        <p:nvSpPr>
          <p:cNvPr id="7" name="текст I"/>
          <p:cNvSpPr txBox="1"/>
          <p:nvPr/>
        </p:nvSpPr>
        <p:spPr>
          <a:xfrm>
            <a:off x="374640" y="2927487"/>
            <a:ext cx="1987500" cy="2293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5" b="0" spc="34">
                <a:solidFill>
                  <a:srgbClr val="3B454E"/>
                </a:solidFill>
                <a:latin typeface="Inter"/>
              </a:rPr>
              <a:t>3. Оставляет заявку.</a:t>
            </a:r>
          </a:p>
        </p:txBody>
      </p:sp>
      <p:sp>
        <p:nvSpPr>
          <p:cNvPr id="8" name="текст J"/>
          <p:cNvSpPr txBox="1"/>
          <p:nvPr/>
        </p:nvSpPr>
        <p:spPr>
          <a:xfrm>
            <a:off x="374640" y="3219579"/>
            <a:ext cx="2724081" cy="2293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5" b="0" spc="21">
                <a:solidFill>
                  <a:srgbClr val="313B44"/>
                </a:solidFill>
                <a:latin typeface="Inter"/>
              </a:rPr>
              <a:t>4. Получает подтверждение.</a:t>
            </a:r>
          </a:p>
        </p:txBody>
      </p:sp>
      <p:sp>
        <p:nvSpPr>
          <p:cNvPr id="9" name="текст K"/>
          <p:cNvSpPr txBox="1"/>
          <p:nvPr/>
        </p:nvSpPr>
        <p:spPr>
          <a:xfrm>
            <a:off x="380990" y="3949811"/>
            <a:ext cx="3467013" cy="2293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5" b="0" spc="18">
                <a:solidFill>
                  <a:srgbClr val="343C45"/>
                </a:solidFill>
                <a:latin typeface="Inter"/>
              </a:rPr>
              <a:t>Заявка хранится со своим статусом;</a:t>
            </a:r>
          </a:p>
        </p:txBody>
      </p:sp>
      <p:sp>
        <p:nvSpPr>
          <p:cNvPr id="10" name="текст K"/>
          <p:cNvSpPr txBox="1"/>
          <p:nvPr/>
        </p:nvSpPr>
        <p:spPr>
          <a:xfrm>
            <a:off x="380990" y="4235554"/>
            <a:ext cx="3282867" cy="2293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5" b="0" spc="37">
                <a:solidFill>
                  <a:srgbClr val="232629"/>
                </a:solidFill>
                <a:latin typeface="Inter"/>
              </a:rPr>
              <a:t>администратор ведёт расписание</a:t>
            </a:r>
          </a:p>
        </p:txBody>
      </p:sp>
      <p:sp>
        <p:nvSpPr>
          <p:cNvPr id="11" name="текст L"/>
          <p:cNvSpPr txBox="1"/>
          <p:nvPr/>
        </p:nvSpPr>
        <p:spPr>
          <a:xfrm>
            <a:off x="4463938" y="4327412"/>
            <a:ext cx="819129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44">
                <a:solidFill>
                  <a:srgbClr val="272726"/>
                </a:solidFill>
                <a:latin typeface="Inter"/>
              </a:rPr>
              <a:t>Шаг 1 —</a:t>
            </a:r>
          </a:p>
        </p:txBody>
      </p:sp>
      <p:sp>
        <p:nvSpPr>
          <p:cNvPr id="12" name="текст M"/>
          <p:cNvSpPr txBox="1"/>
          <p:nvPr/>
        </p:nvSpPr>
        <p:spPr>
          <a:xfrm>
            <a:off x="6356190" y="4327412"/>
            <a:ext cx="844528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44">
                <a:solidFill>
                  <a:srgbClr val="242424"/>
                </a:solidFill>
                <a:latin typeface="Inter"/>
              </a:rPr>
              <a:t>Шаг 2 —</a:t>
            </a:r>
          </a:p>
        </p:txBody>
      </p:sp>
      <p:sp>
        <p:nvSpPr>
          <p:cNvPr id="13" name="текст N"/>
          <p:cNvSpPr txBox="1"/>
          <p:nvPr/>
        </p:nvSpPr>
        <p:spPr>
          <a:xfrm>
            <a:off x="8343691" y="4327412"/>
            <a:ext cx="838179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32">
                <a:solidFill>
                  <a:srgbClr val="262626"/>
                </a:solidFill>
                <a:latin typeface="Inter"/>
              </a:rPr>
              <a:t>Шаг 3 —</a:t>
            </a:r>
          </a:p>
        </p:txBody>
      </p:sp>
      <p:sp>
        <p:nvSpPr>
          <p:cNvPr id="14" name="текст O"/>
          <p:cNvSpPr txBox="1"/>
          <p:nvPr/>
        </p:nvSpPr>
        <p:spPr>
          <a:xfrm>
            <a:off x="10274042" y="4327412"/>
            <a:ext cx="850878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42">
                <a:solidFill>
                  <a:srgbClr val="2D2D2D"/>
                </a:solidFill>
                <a:latin typeface="Inter"/>
              </a:rPr>
              <a:t>Шаг 4 —</a:t>
            </a:r>
          </a:p>
        </p:txBody>
      </p:sp>
      <p:sp>
        <p:nvSpPr>
          <p:cNvPr id="15" name="текст K"/>
          <p:cNvSpPr txBox="1"/>
          <p:nvPr/>
        </p:nvSpPr>
        <p:spPr>
          <a:xfrm>
            <a:off x="387340" y="4514947"/>
            <a:ext cx="2336741" cy="2293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45" b="0" spc="43">
                <a:solidFill>
                  <a:srgbClr val="282829"/>
                </a:solidFill>
                <a:latin typeface="Inter"/>
              </a:rPr>
              <a:t>и подтверждает заявки.</a:t>
            </a:r>
          </a:p>
        </p:txBody>
      </p:sp>
      <p:sp>
        <p:nvSpPr>
          <p:cNvPr id="16" name="текст M"/>
          <p:cNvSpPr txBox="1"/>
          <p:nvPr/>
        </p:nvSpPr>
        <p:spPr>
          <a:xfrm>
            <a:off x="6343491" y="4555372"/>
            <a:ext cx="1181070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-14">
                <a:solidFill>
                  <a:srgbClr val="272728"/>
                </a:solidFill>
                <a:latin typeface="Inter"/>
              </a:rPr>
              <a:t>Посмотреть</a:t>
            </a:r>
          </a:p>
        </p:txBody>
      </p:sp>
      <p:sp>
        <p:nvSpPr>
          <p:cNvPr id="17" name="текст L"/>
          <p:cNvSpPr txBox="1"/>
          <p:nvPr/>
        </p:nvSpPr>
        <p:spPr>
          <a:xfrm>
            <a:off x="4463938" y="4555372"/>
            <a:ext cx="1308067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-22">
                <a:solidFill>
                  <a:srgbClr val="272727"/>
                </a:solidFill>
                <a:latin typeface="Inter"/>
              </a:rPr>
              <a:t>Выбрать дату</a:t>
            </a:r>
          </a:p>
        </p:txBody>
      </p:sp>
      <p:sp>
        <p:nvSpPr>
          <p:cNvPr id="18" name="текст N"/>
          <p:cNvSpPr txBox="1"/>
          <p:nvPr/>
        </p:nvSpPr>
        <p:spPr>
          <a:xfrm>
            <a:off x="8337341" y="4561721"/>
            <a:ext cx="1568410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-19">
                <a:solidFill>
                  <a:srgbClr val="242424"/>
                </a:solidFill>
                <a:latin typeface="Inter"/>
              </a:rPr>
              <a:t>Оставить заявку</a:t>
            </a:r>
          </a:p>
        </p:txBody>
      </p:sp>
      <p:sp>
        <p:nvSpPr>
          <p:cNvPr id="19" name="текст L"/>
          <p:cNvSpPr txBox="1"/>
          <p:nvPr/>
        </p:nvSpPr>
        <p:spPr>
          <a:xfrm>
            <a:off x="4470288" y="4758566"/>
            <a:ext cx="952476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>
                <a:solidFill>
                  <a:srgbClr val="252524"/>
                </a:solidFill>
                <a:latin typeface="Inter"/>
              </a:rPr>
              <a:t>и занятие</a:t>
            </a:r>
          </a:p>
        </p:txBody>
      </p:sp>
      <p:sp>
        <p:nvSpPr>
          <p:cNvPr id="20" name="текст M"/>
          <p:cNvSpPr txBox="1"/>
          <p:nvPr/>
        </p:nvSpPr>
        <p:spPr>
          <a:xfrm>
            <a:off x="6362540" y="4783966"/>
            <a:ext cx="1657308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-22">
                <a:solidFill>
                  <a:srgbClr val="2B2B2B"/>
                </a:solidFill>
                <a:latin typeface="Inter"/>
              </a:rPr>
              <a:t>свободные места</a:t>
            </a:r>
          </a:p>
        </p:txBody>
      </p:sp>
      <p:sp>
        <p:nvSpPr>
          <p:cNvPr id="21" name="текст O"/>
          <p:cNvSpPr txBox="1"/>
          <p:nvPr/>
        </p:nvSpPr>
        <p:spPr>
          <a:xfrm>
            <a:off x="10280392" y="4796666"/>
            <a:ext cx="1504912" cy="23351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471" b="1" spc="-22">
                <a:solidFill>
                  <a:srgbClr val="2C2D2C"/>
                </a:solidFill>
                <a:latin typeface="Inter"/>
              </a:rPr>
              <a:t>подтверждение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387340" y="555346"/>
            <a:ext cx="6273643" cy="5980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3767" b="1" spc="103">
                <a:solidFill>
                  <a:srgbClr val="050609"/>
                </a:solidFill>
                <a:latin typeface="Inter"/>
              </a:rPr>
              <a:t>Как задумано решение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444488" y="1567037"/>
            <a:ext cx="3962300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57">
                <a:solidFill>
                  <a:srgbClr val="08080B"/>
                </a:solidFill>
                <a:latin typeface="Inter"/>
              </a:rPr>
              <a:t>Данные и устройство сервиса</a:t>
            </a:r>
          </a:p>
        </p:txBody>
      </p:sp>
      <p:sp>
        <p:nvSpPr>
          <p:cNvPr id="5" name="текст C"/>
          <p:cNvSpPr txBox="1"/>
          <p:nvPr/>
        </p:nvSpPr>
        <p:spPr>
          <a:xfrm>
            <a:off x="6337141" y="1578173"/>
            <a:ext cx="5244968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-11">
                <a:solidFill>
                  <a:srgbClr val="08090A"/>
                </a:solidFill>
                <a:latin typeface="Inter"/>
              </a:rPr>
              <a:t>Поток данных — Веб-интерфейс → API → база данных</a:t>
            </a:r>
          </a:p>
        </p:txBody>
      </p:sp>
      <p:sp>
        <p:nvSpPr>
          <p:cNvPr id="6" name="текст D"/>
          <p:cNvSpPr txBox="1"/>
          <p:nvPr/>
        </p:nvSpPr>
        <p:spPr>
          <a:xfrm>
            <a:off x="450838" y="2041712"/>
            <a:ext cx="5035424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>
                <a:solidFill>
                  <a:srgbClr val="141516"/>
                </a:solidFill>
                <a:latin typeface="Inter"/>
              </a:rPr>
              <a:t>Архитектура: веб-интерфейс → API → база данных.</a:t>
            </a:r>
          </a:p>
        </p:txBody>
      </p:sp>
      <p:sp>
        <p:nvSpPr>
          <p:cNvPr id="7" name="текст F"/>
          <p:cNvSpPr txBox="1"/>
          <p:nvPr/>
        </p:nvSpPr>
        <p:spPr>
          <a:xfrm>
            <a:off x="457188" y="2479851"/>
            <a:ext cx="5035424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3">
                <a:solidFill>
                  <a:srgbClr val="171818"/>
                </a:solidFill>
                <a:latin typeface="Inter"/>
              </a:rPr>
              <a:t>Сервису нужны данные о занятии, дате и времени,</a:t>
            </a:r>
          </a:p>
        </p:txBody>
      </p:sp>
      <p:sp>
        <p:nvSpPr>
          <p:cNvPr id="8" name="текст F"/>
          <p:cNvSpPr txBox="1"/>
          <p:nvPr/>
        </p:nvSpPr>
        <p:spPr>
          <a:xfrm>
            <a:off x="450838" y="2771943"/>
            <a:ext cx="3435264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5">
                <a:solidFill>
                  <a:srgbClr val="1D1E1F"/>
                </a:solidFill>
                <a:latin typeface="Inter"/>
              </a:rPr>
              <a:t>вместимости, заявке и её статусе.</a:t>
            </a:r>
          </a:p>
        </p:txBody>
      </p:sp>
      <p:sp>
        <p:nvSpPr>
          <p:cNvPr id="9" name="текст G"/>
          <p:cNvSpPr txBox="1"/>
          <p:nvPr/>
        </p:nvSpPr>
        <p:spPr>
          <a:xfrm>
            <a:off x="444488" y="3222782"/>
            <a:ext cx="4495687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8">
                <a:solidFill>
                  <a:srgbClr val="1C1C1D"/>
                </a:solidFill>
                <a:latin typeface="Inter"/>
              </a:rPr>
              <a:t>Чтобы не допустить переполнения, проверка</a:t>
            </a:r>
          </a:p>
        </p:txBody>
      </p:sp>
      <p:sp>
        <p:nvSpPr>
          <p:cNvPr id="10" name="текст G"/>
          <p:cNvSpPr txBox="1"/>
          <p:nvPr/>
        </p:nvSpPr>
        <p:spPr>
          <a:xfrm>
            <a:off x="450838" y="3502175"/>
            <a:ext cx="4609984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13">
                <a:solidFill>
                  <a:srgbClr val="171718"/>
                </a:solidFill>
                <a:latin typeface="Inter"/>
              </a:rPr>
              <a:t>вместимости и создание заявки выполняются</a:t>
            </a:r>
          </a:p>
        </p:txBody>
      </p:sp>
      <p:sp>
        <p:nvSpPr>
          <p:cNvPr id="11" name="текст G"/>
          <p:cNvSpPr txBox="1"/>
          <p:nvPr/>
        </p:nvSpPr>
        <p:spPr>
          <a:xfrm>
            <a:off x="457188" y="3794268"/>
            <a:ext cx="2012899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18">
                <a:solidFill>
                  <a:srgbClr val="202121"/>
                </a:solidFill>
                <a:latin typeface="Inter"/>
              </a:rPr>
              <a:t>одной транзакцией.</a:t>
            </a:r>
          </a:p>
        </p:txBody>
      </p:sp>
      <p:sp>
        <p:nvSpPr>
          <p:cNvPr id="12" name="текст H"/>
          <p:cNvSpPr txBox="1"/>
          <p:nvPr/>
        </p:nvSpPr>
        <p:spPr>
          <a:xfrm>
            <a:off x="6349841" y="3908565"/>
            <a:ext cx="3689257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-23">
                <a:solidFill>
                  <a:srgbClr val="09090B"/>
                </a:solidFill>
                <a:latin typeface="Inter"/>
              </a:rPr>
              <a:t>Роли —</a:t>
            </a:r>
            <a:r>
              <a:rPr sz="1548" b="1" spc="-23">
                <a:solidFill>
                  <a:srgbClr val="09090B"/>
                </a:solidFill>
                <a:latin typeface="Inter"/>
              </a:rPr>
              <a:t> Посетитель</a:t>
            </a:r>
            <a:r>
              <a:rPr sz="1548" b="0" spc="-23">
                <a:solidFill>
                  <a:srgbClr val="09090B"/>
                </a:solidFill>
                <a:latin typeface="Inter"/>
              </a:rPr>
              <a:t> ↔ администратор</a:t>
            </a:r>
          </a:p>
        </p:txBody>
      </p:sp>
      <p:sp>
        <p:nvSpPr>
          <p:cNvPr id="13" name="текст I"/>
          <p:cNvSpPr txBox="1"/>
          <p:nvPr/>
        </p:nvSpPr>
        <p:spPr>
          <a:xfrm>
            <a:off x="438139" y="4245106"/>
            <a:ext cx="5105272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12">
                <a:solidFill>
                  <a:srgbClr val="1B1C1D"/>
                </a:solidFill>
                <a:latin typeface="Inter"/>
              </a:rPr>
              <a:t>Права администратора отделены от возможностей</a:t>
            </a:r>
          </a:p>
        </p:txBody>
      </p:sp>
      <p:sp>
        <p:nvSpPr>
          <p:cNvPr id="14" name="текст I"/>
          <p:cNvSpPr txBox="1"/>
          <p:nvPr/>
        </p:nvSpPr>
        <p:spPr>
          <a:xfrm>
            <a:off x="450838" y="4540184"/>
            <a:ext cx="1257268" cy="245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548" b="0" spc="41">
                <a:solidFill>
                  <a:srgbClr val="19191A"/>
                </a:solidFill>
                <a:latin typeface="Inter"/>
              </a:rPr>
              <a:t>посетителя.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368290" y="287313"/>
            <a:ext cx="4813179" cy="7374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645" b="1" spc="-71">
                <a:solidFill>
                  <a:srgbClr val="050505"/>
                </a:solidFill>
                <a:latin typeface="Inter"/>
              </a:rPr>
              <a:t>План проверки</a:t>
            </a:r>
          </a:p>
        </p:txBody>
      </p:sp>
      <p:sp>
        <p:nvSpPr>
          <p:cNvPr id="4" name="текст B"/>
          <p:cNvSpPr txBox="1"/>
          <p:nvPr/>
        </p:nvSpPr>
        <p:spPr>
          <a:xfrm>
            <a:off x="425439" y="1452796"/>
            <a:ext cx="5556111" cy="3359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116" b="0" spc="64">
                <a:solidFill>
                  <a:srgbClr val="080808"/>
                </a:solidFill>
                <a:latin typeface="Inter"/>
              </a:rPr>
              <a:t>Как планируется проверять концепцию</a:t>
            </a:r>
          </a:p>
        </p:txBody>
      </p:sp>
      <p:sp>
        <p:nvSpPr>
          <p:cNvPr id="5" name="текст C"/>
          <p:cNvSpPr txBox="1"/>
          <p:nvPr/>
        </p:nvSpPr>
        <p:spPr>
          <a:xfrm>
            <a:off x="793730" y="1967077"/>
            <a:ext cx="5733906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-14">
                <a:solidFill>
                  <a:srgbClr val="363839"/>
                </a:solidFill>
                <a:latin typeface="Inter"/>
              </a:rPr>
              <a:t>Последняя свободная запись: заявка не должна</a:t>
            </a:r>
          </a:p>
        </p:txBody>
      </p:sp>
      <p:sp>
        <p:nvSpPr>
          <p:cNvPr id="6" name="текст C"/>
          <p:cNvSpPr txBox="1"/>
          <p:nvPr/>
        </p:nvSpPr>
        <p:spPr>
          <a:xfrm>
            <a:off x="806429" y="2290919"/>
            <a:ext cx="3200319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-20">
                <a:solidFill>
                  <a:srgbClr val="101010"/>
                </a:solidFill>
                <a:latin typeface="Inter"/>
              </a:rPr>
              <a:t>привести к переполнению.</a:t>
            </a:r>
          </a:p>
        </p:txBody>
      </p:sp>
      <p:sp>
        <p:nvSpPr>
          <p:cNvPr id="7" name="текст D"/>
          <p:cNvSpPr txBox="1"/>
          <p:nvPr/>
        </p:nvSpPr>
        <p:spPr>
          <a:xfrm>
            <a:off x="800079" y="2684609"/>
            <a:ext cx="5270368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-25">
                <a:solidFill>
                  <a:srgbClr val="0E0E0E"/>
                </a:solidFill>
                <a:latin typeface="Inter"/>
              </a:rPr>
              <a:t>Два одновременных запроса на одно место:</a:t>
            </a:r>
          </a:p>
        </p:txBody>
      </p:sp>
      <p:sp>
        <p:nvSpPr>
          <p:cNvPr id="8" name="текст D"/>
          <p:cNvSpPr txBox="1"/>
          <p:nvPr/>
        </p:nvSpPr>
        <p:spPr>
          <a:xfrm>
            <a:off x="806429" y="2995751"/>
            <a:ext cx="5429114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-23">
                <a:solidFill>
                  <a:srgbClr val="0B0B0B"/>
                </a:solidFill>
                <a:latin typeface="Inter"/>
              </a:rPr>
              <a:t>проверить обработку конкурирующих заявок.</a:t>
            </a:r>
          </a:p>
        </p:txBody>
      </p:sp>
      <p:sp>
        <p:nvSpPr>
          <p:cNvPr id="9" name="текст E"/>
          <p:cNvSpPr txBox="1"/>
          <p:nvPr/>
        </p:nvSpPr>
        <p:spPr>
          <a:xfrm>
            <a:off x="787380" y="3389442"/>
            <a:ext cx="5879952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-16">
                <a:solidFill>
                  <a:srgbClr val="0B0B0B"/>
                </a:solidFill>
                <a:latin typeface="Inter"/>
              </a:rPr>
              <a:t>Отмена заявки: проверить изменение её статуса.</a:t>
            </a:r>
          </a:p>
        </p:txBody>
      </p:sp>
      <p:sp>
        <p:nvSpPr>
          <p:cNvPr id="10" name="текст F"/>
          <p:cNvSpPr txBox="1"/>
          <p:nvPr/>
        </p:nvSpPr>
        <p:spPr>
          <a:xfrm>
            <a:off x="793730" y="3776782"/>
            <a:ext cx="4851278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-20">
                <a:solidFill>
                  <a:srgbClr val="0B0B0B"/>
                </a:solidFill>
                <a:latin typeface="Inter"/>
              </a:rPr>
              <a:t>Доступ посетителя к административным</a:t>
            </a:r>
          </a:p>
        </p:txBody>
      </p:sp>
      <p:sp>
        <p:nvSpPr>
          <p:cNvPr id="11" name="текст F"/>
          <p:cNvSpPr txBox="1"/>
          <p:nvPr/>
        </p:nvSpPr>
        <p:spPr>
          <a:xfrm>
            <a:off x="800079" y="4087924"/>
            <a:ext cx="4800479" cy="3032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10" b="0" spc="-19">
                <a:solidFill>
                  <a:srgbClr val="0A0B0A"/>
                </a:solidFill>
                <a:latin typeface="Inter"/>
              </a:rPr>
              <a:t>действиям: проверить разделение прав.</a:t>
            </a:r>
          </a:p>
        </p:txBody>
      </p:sp>
      <p:sp>
        <p:nvSpPr>
          <p:cNvPr id="12" name="текст G"/>
          <p:cNvSpPr txBox="1"/>
          <p:nvPr/>
        </p:nvSpPr>
        <p:spPr>
          <a:xfrm>
            <a:off x="419089" y="4757916"/>
            <a:ext cx="5778355" cy="3112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960" b="0" spc="60">
                <a:solidFill>
                  <a:srgbClr val="0C0C0C"/>
                </a:solidFill>
                <a:latin typeface="Inter"/>
              </a:rPr>
              <a:t>Это план испытаний; результаты не заявляются.</a:t>
            </a:r>
          </a:p>
        </p:txBody>
      </p:sp>
      <p:sp>
        <p:nvSpPr>
          <p:cNvPr id="13" name="текст H"/>
          <p:cNvSpPr txBox="1"/>
          <p:nvPr/>
        </p:nvSpPr>
        <p:spPr>
          <a:xfrm>
            <a:off x="685782" y="5586968"/>
            <a:ext cx="5206869" cy="4160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621" b="0" spc="79">
                <a:solidFill>
                  <a:srgbClr val="FCF6F5"/>
                </a:solidFill>
                <a:latin typeface="IBM Plex Sans"/>
              </a:rPr>
              <a:t>План испытаний — 4 проверки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908627"/>
          </a:xfrm>
          <a:prstGeom prst="rect">
            <a:avLst/>
          </a:prstGeom>
        </p:spPr>
      </p:pic>
      <p:sp>
        <p:nvSpPr>
          <p:cNvPr id="3" name="текст A"/>
          <p:cNvSpPr txBox="1"/>
          <p:nvPr/>
        </p:nvSpPr>
        <p:spPr>
          <a:xfrm>
            <a:off x="374640" y="573121"/>
            <a:ext cx="5816454" cy="74381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685" b="1" spc="143">
                <a:solidFill>
                  <a:srgbClr val="050404"/>
                </a:solidFill>
                <a:latin typeface="Inter"/>
              </a:rPr>
              <a:t>Что даст проект</a:t>
            </a:r>
          </a:p>
        </p:txBody>
      </p:sp>
      <p:sp>
        <p:nvSpPr>
          <p:cNvPr id="4" name="текст A"/>
          <p:cNvSpPr txBox="1"/>
          <p:nvPr/>
        </p:nvSpPr>
        <p:spPr>
          <a:xfrm>
            <a:off x="438139" y="1214984"/>
            <a:ext cx="4616334" cy="7595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4784" b="1" spc="130">
                <a:solidFill>
                  <a:srgbClr val="050404"/>
                </a:solidFill>
                <a:latin typeface="Inter"/>
              </a:rPr>
              <a:t>и что дальше</a:t>
            </a:r>
          </a:p>
        </p:txBody>
      </p:sp>
      <p:sp>
        <p:nvSpPr>
          <p:cNvPr id="5" name="текст B"/>
          <p:cNvSpPr txBox="1"/>
          <p:nvPr/>
        </p:nvSpPr>
        <p:spPr>
          <a:xfrm>
            <a:off x="469888" y="2349519"/>
            <a:ext cx="4267093" cy="3522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219" b="0" spc="68">
                <a:solidFill>
                  <a:srgbClr val="080808"/>
                </a:solidFill>
                <a:latin typeface="Inter"/>
              </a:rPr>
              <a:t>Ценность и следующий шаг</a:t>
            </a:r>
          </a:p>
        </p:txBody>
      </p:sp>
      <p:sp>
        <p:nvSpPr>
          <p:cNvPr id="6" name="текст C"/>
          <p:cNvSpPr txBox="1"/>
          <p:nvPr/>
        </p:nvSpPr>
        <p:spPr>
          <a:xfrm>
            <a:off x="482587" y="2887674"/>
            <a:ext cx="4387740" cy="286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-28">
                <a:solidFill>
                  <a:srgbClr val="141414"/>
                </a:solidFill>
                <a:latin typeface="Inter"/>
              </a:rPr>
              <a:t>Ожидаемый результат концепции —</a:t>
            </a:r>
          </a:p>
        </p:txBody>
      </p:sp>
      <p:sp>
        <p:nvSpPr>
          <p:cNvPr id="7" name="текст C"/>
          <p:cNvSpPr txBox="1"/>
          <p:nvPr/>
        </p:nvSpPr>
        <p:spPr>
          <a:xfrm>
            <a:off x="463538" y="3186116"/>
            <a:ext cx="5333866" cy="286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-28">
                <a:solidFill>
                  <a:srgbClr val="1B1B1B"/>
                </a:solidFill>
                <a:latin typeface="Inter"/>
              </a:rPr>
              <a:t>понятная запись без переполнения группы.</a:t>
            </a:r>
          </a:p>
        </p:txBody>
      </p:sp>
      <p:sp>
        <p:nvSpPr>
          <p:cNvPr id="8" name="текст D"/>
          <p:cNvSpPr txBox="1"/>
          <p:nvPr/>
        </p:nvSpPr>
        <p:spPr>
          <a:xfrm>
            <a:off x="482587" y="3725853"/>
            <a:ext cx="5606909" cy="286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-28">
                <a:solidFill>
                  <a:srgbClr val="1B1B1B"/>
                </a:solidFill>
                <a:latin typeface="Inter"/>
              </a:rPr>
              <a:t>Дальше: реализовать предложенное решение</a:t>
            </a:r>
          </a:p>
        </p:txBody>
      </p:sp>
      <p:sp>
        <p:nvSpPr>
          <p:cNvPr id="9" name="текст D"/>
          <p:cNvSpPr txBox="1"/>
          <p:nvPr/>
        </p:nvSpPr>
        <p:spPr>
          <a:xfrm>
            <a:off x="495287" y="4023342"/>
            <a:ext cx="4190895" cy="2879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14" b="0" spc="-28">
                <a:solidFill>
                  <a:srgbClr val="131313"/>
                </a:solidFill>
                <a:latin typeface="Inter"/>
              </a:rPr>
              <a:t>и провести проверки вместимости,</a:t>
            </a:r>
          </a:p>
        </p:txBody>
      </p:sp>
      <p:sp>
        <p:nvSpPr>
          <p:cNvPr id="10" name="текст D"/>
          <p:cNvSpPr txBox="1"/>
          <p:nvPr/>
        </p:nvSpPr>
        <p:spPr>
          <a:xfrm>
            <a:off x="482587" y="4321785"/>
            <a:ext cx="5708507" cy="2879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14" b="0" spc="-28">
                <a:solidFill>
                  <a:srgbClr val="151615"/>
                </a:solidFill>
                <a:latin typeface="Inter"/>
              </a:rPr>
              <a:t>одновременных заявок, отмены и прав доступа.</a:t>
            </a:r>
          </a:p>
        </p:txBody>
      </p:sp>
      <p:sp>
        <p:nvSpPr>
          <p:cNvPr id="11" name="текст E"/>
          <p:cNvSpPr txBox="1"/>
          <p:nvPr/>
        </p:nvSpPr>
        <p:spPr>
          <a:xfrm>
            <a:off x="482587" y="4862474"/>
            <a:ext cx="5943451" cy="286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-28">
                <a:solidFill>
                  <a:srgbClr val="1B1B1B"/>
                </a:solidFill>
                <a:latin typeface="Inter"/>
              </a:rPr>
              <a:t>Сервис не реализован; показатели эффективности</a:t>
            </a:r>
          </a:p>
        </p:txBody>
      </p:sp>
      <p:sp>
        <p:nvSpPr>
          <p:cNvPr id="12" name="текст E"/>
          <p:cNvSpPr txBox="1"/>
          <p:nvPr/>
        </p:nvSpPr>
        <p:spPr>
          <a:xfrm>
            <a:off x="476238" y="5160917"/>
            <a:ext cx="4686182" cy="286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1806" b="0" spc="-28">
                <a:solidFill>
                  <a:srgbClr val="181818"/>
                </a:solidFill>
                <a:latin typeface="Inter"/>
              </a:rPr>
              <a:t>и результаты испытаний не заявляются.</a:t>
            </a:r>
          </a:p>
        </p:txBody>
      </p:sp>
      <p:sp>
        <p:nvSpPr>
          <p:cNvPr id="13" name="текст F"/>
          <p:cNvSpPr txBox="1"/>
          <p:nvPr/>
        </p:nvSpPr>
        <p:spPr>
          <a:xfrm>
            <a:off x="654033" y="5839075"/>
            <a:ext cx="5302117" cy="32622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/>
            <a:r>
              <a:rPr sz="2055" b="0" spc="62">
                <a:solidFill>
                  <a:srgbClr val="FBF6F5"/>
                </a:solidFill>
                <a:latin typeface="IBM Plex Sans"/>
              </a:rPr>
              <a:t>План — Реализация → испытания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